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57" r:id="rId4"/>
    <p:sldId id="258" r:id="rId5"/>
    <p:sldId id="264" r:id="rId6"/>
    <p:sldId id="259" r:id="rId7"/>
    <p:sldId id="260" r:id="rId8"/>
    <p:sldId id="265" r:id="rId9"/>
    <p:sldId id="261" r:id="rId10"/>
    <p:sldId id="262"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GB"/>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7/24/2022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7/24/2022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7/24/2022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7/24/2022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GB"/>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GB"/>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GB"/>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7/24/2022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7/24/2022</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jpe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7/24/2022</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hyperlink" Target="https://www.litcharts.com/lit/poetics/terms/epic-poetry" TargetMode="External" /><Relationship Id="rId7" Type="http://schemas.openxmlformats.org/officeDocument/2006/relationships/hyperlink" Target="https://www.litcharts.com/lit/poetics/terms/object" TargetMode="External" /><Relationship Id="rId2" Type="http://schemas.openxmlformats.org/officeDocument/2006/relationships/hyperlink" Target="https://www.litcharts.com/lit/poetics/terms/tragedy" TargetMode="External" /><Relationship Id="rId1" Type="http://schemas.openxmlformats.org/officeDocument/2006/relationships/slideLayout" Target="../slideLayouts/slideLayout2.xml" /><Relationship Id="rId6" Type="http://schemas.openxmlformats.org/officeDocument/2006/relationships/hyperlink" Target="https://www.litcharts.com/lit/poetics/terms/medium" TargetMode="External" /><Relationship Id="rId5" Type="http://schemas.openxmlformats.org/officeDocument/2006/relationships/hyperlink" Target="https://www.litcharts.com/lit/poetics/terms/dithyrambic-poetry" TargetMode="External" /><Relationship Id="rId4" Type="http://schemas.openxmlformats.org/officeDocument/2006/relationships/hyperlink" Target="https://www.litcharts.com/lit/poetics/terms/comedy" TargetMode="Externa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F3B7E96-A4BB-5945-9D4A-FA9165A16438}"/>
              </a:ext>
            </a:extLst>
          </p:cNvPr>
          <p:cNvSpPr>
            <a:spLocks noGrp="1"/>
          </p:cNvSpPr>
          <p:nvPr>
            <p:ph type="subTitle" idx="1"/>
          </p:nvPr>
        </p:nvSpPr>
        <p:spPr/>
        <p:txBody>
          <a:bodyPr/>
          <a:lstStyle/>
          <a:p>
            <a:r>
              <a:rPr lang="en-GB"/>
              <a:t>MA III SEM PAPER IX </a:t>
            </a:r>
          </a:p>
          <a:p>
            <a:r>
              <a:rPr lang="en-GB"/>
              <a:t>GOVERNMENT DEGREE COLL PAONTA SAHIB </a:t>
            </a:r>
            <a:endParaRPr lang="en-US"/>
          </a:p>
        </p:txBody>
      </p:sp>
      <p:sp>
        <p:nvSpPr>
          <p:cNvPr id="5" name="Title 4">
            <a:extLst>
              <a:ext uri="{FF2B5EF4-FFF2-40B4-BE49-F238E27FC236}">
                <a16:creationId xmlns:a16="http://schemas.microsoft.com/office/drawing/2014/main" id="{A45C30F9-243F-6542-8431-4CC5D0C9C99B}"/>
              </a:ext>
            </a:extLst>
          </p:cNvPr>
          <p:cNvSpPr>
            <a:spLocks noGrp="1"/>
          </p:cNvSpPr>
          <p:nvPr>
            <p:ph type="ctrTitle"/>
          </p:nvPr>
        </p:nvSpPr>
        <p:spPr/>
        <p:txBody>
          <a:bodyPr/>
          <a:lstStyle/>
          <a:p>
            <a:r>
              <a:rPr lang="en-GB"/>
              <a:t>Mimeses or Imitation </a:t>
            </a:r>
            <a:br>
              <a:rPr lang="en-GB"/>
            </a:br>
            <a:r>
              <a:rPr lang="en-GB"/>
              <a:t>(Poetics by Aristotle)</a:t>
            </a:r>
            <a:endParaRPr lang="en-US"/>
          </a:p>
        </p:txBody>
      </p:sp>
    </p:spTree>
    <p:extLst>
      <p:ext uri="{BB962C8B-B14F-4D97-AF65-F5344CB8AC3E}">
        <p14:creationId xmlns:p14="http://schemas.microsoft.com/office/powerpoint/2010/main" val="2865043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45C24-B383-8344-8141-59AD062339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948C533-17F4-FB43-A14D-0B37723F7777}"/>
              </a:ext>
            </a:extLst>
          </p:cNvPr>
          <p:cNvSpPr>
            <a:spLocks noGrp="1"/>
          </p:cNvSpPr>
          <p:nvPr>
            <p:ph idx="1"/>
          </p:nvPr>
        </p:nvSpPr>
        <p:spPr/>
        <p:txBody>
          <a:bodyPr/>
          <a:lstStyle/>
          <a:p>
            <a:r>
              <a:rPr lang="en-GB" b="0" i="0">
                <a:solidFill>
                  <a:srgbClr val="666666"/>
                </a:solidFill>
                <a:effectLst/>
                <a:latin typeface="Trebuchet MS" panose="020B0603020202020204" pitchFamily="34" charset="0"/>
              </a:rPr>
              <a:t>History  </a:t>
            </a:r>
          </a:p>
          <a:p>
            <a:r>
              <a:rPr lang="en-GB" b="0" i="0">
                <a:solidFill>
                  <a:srgbClr val="666666"/>
                </a:solidFill>
                <a:effectLst/>
                <a:latin typeface="Trebuchet MS" panose="020B0603020202020204" pitchFamily="34" charset="0"/>
              </a:rPr>
              <a:t>History  tells us what actually happened; poetry what may happen. Poetry tends to express the universal, history the particular. In this way, he exhibits the superiority of poetry over history. The poet freed from the tyranny of facts, takes a larger or general view of things, represents the universal in the particular and so shares the philosopher's quest for ultimate truth. He thus equates poetry with philosophy and shows that both are means to a higher truth. By the word 'universal' Aristotle signifies:</a:t>
            </a:r>
            <a:endParaRPr lang="en-US"/>
          </a:p>
        </p:txBody>
      </p:sp>
    </p:spTree>
    <p:extLst>
      <p:ext uri="{BB962C8B-B14F-4D97-AF65-F5344CB8AC3E}">
        <p14:creationId xmlns:p14="http://schemas.microsoft.com/office/powerpoint/2010/main" val="2240819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8615D-CBE3-8042-AA89-A4AB804153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369B1AE-FDFB-1D45-A5A0-997D58017F08}"/>
              </a:ext>
            </a:extLst>
          </p:cNvPr>
          <p:cNvSpPr>
            <a:spLocks noGrp="1"/>
          </p:cNvSpPr>
          <p:nvPr>
            <p:ph idx="1"/>
          </p:nvPr>
        </p:nvSpPr>
        <p:spPr/>
        <p:txBody>
          <a:bodyPr>
            <a:normAutofit fontScale="62500" lnSpcReduction="20000"/>
          </a:bodyPr>
          <a:lstStyle/>
          <a:p>
            <a:br>
              <a:rPr lang="en-GB"/>
            </a:br>
            <a:r>
              <a:rPr lang="en-GB" b="0" i="0">
                <a:solidFill>
                  <a:srgbClr val="000000"/>
                </a:solidFill>
                <a:effectLst/>
                <a:latin typeface="Arial" panose="020B0604020202020204" pitchFamily="34" charset="0"/>
              </a:rPr>
              <a:t>1.What is the "Theory of Mimesis"?- Aristotle Vs </a:t>
            </a:r>
            <a:br>
              <a:rPr lang="en-GB"/>
            </a:br>
            <a:r>
              <a:rPr lang="en-GB" b="0" i="0">
                <a:solidFill>
                  <a:srgbClr val="000000"/>
                </a:solidFill>
                <a:effectLst/>
                <a:latin typeface="Arial" panose="020B0604020202020204" pitchFamily="34" charset="0"/>
              </a:rPr>
              <a:t>PlatoPlato's Theory of Mimesis</a:t>
            </a:r>
          </a:p>
          <a:p>
            <a:r>
              <a:rPr lang="en-GB" b="0" i="0">
                <a:solidFill>
                  <a:srgbClr val="000000"/>
                </a:solidFill>
                <a:effectLst/>
                <a:latin typeface="Arial" panose="020B0604020202020204" pitchFamily="34" charset="0"/>
              </a:rPr>
              <a:t>Plato says that all art is mimetic by nature art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is an imitation of life. He believed that 'idea'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is the ultimate reality. ... He gives first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importance to philosophy as philosophy deals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with the ideas whereas poetry deals with illusion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things which are twice removed from reality.</a:t>
            </a:r>
          </a:p>
          <a:p>
            <a:r>
              <a:rPr lang="en-GB" b="0" i="0">
                <a:solidFill>
                  <a:srgbClr val="000000"/>
                </a:solidFill>
                <a:effectLst/>
                <a:latin typeface="Arial" panose="020B0604020202020204" pitchFamily="34" charset="0"/>
              </a:rPr>
              <a:t>Aristotle's Theory of Mimesis</a:t>
            </a:r>
          </a:p>
          <a:p>
            <a:r>
              <a:rPr lang="en-GB" b="0" i="0">
                <a:solidFill>
                  <a:srgbClr val="000000"/>
                </a:solidFill>
                <a:effectLst/>
                <a:latin typeface="Arial" panose="020B0604020202020204" pitchFamily="34" charset="0"/>
              </a:rPr>
              <a:t>Mimesis, basic theoretical principle in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creation of art. The word is Greek and means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imitation (though in the sense of</a:t>
            </a:r>
          </a:p>
          <a:p>
            <a:r>
              <a:rPr lang="en-GB" b="0" i="0">
                <a:solidFill>
                  <a:srgbClr val="000000"/>
                </a:solidFill>
                <a:effectLst/>
                <a:latin typeface="Arial" panose="020B0604020202020204" pitchFamily="34" charset="0"/>
              </a:rPr>
              <a:t>re-presentation rather than of copying). ...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Aristotle, speaking</a:t>
            </a:r>
          </a:p>
          <a:p>
            <a:r>
              <a:rPr lang="en-GB" b="0" i="0">
                <a:solidFill>
                  <a:srgbClr val="000000"/>
                </a:solidFill>
                <a:effectLst/>
                <a:latin typeface="Arial" panose="020B0604020202020204" pitchFamily="34" charset="0"/>
              </a:rPr>
              <a:t>of tragedy, stressed the point that it was an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imitation of an actionthat of a man falling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from a higher to a lower estate.</a:t>
            </a:r>
          </a:p>
        </p:txBody>
      </p:sp>
    </p:spTree>
    <p:extLst>
      <p:ext uri="{BB962C8B-B14F-4D97-AF65-F5344CB8AC3E}">
        <p14:creationId xmlns:p14="http://schemas.microsoft.com/office/powerpoint/2010/main" val="4043646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35387-D79C-FE41-BCC5-64E9E22AAE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B094F47-C686-D149-917B-D0C221DC3140}"/>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5E0F58E4-5BC4-5446-B5F1-CE162D81505D}"/>
              </a:ext>
            </a:extLst>
          </p:cNvPr>
          <p:cNvSpPr txBox="1"/>
          <p:nvPr/>
        </p:nvSpPr>
        <p:spPr>
          <a:xfrm>
            <a:off x="3046512" y="889843"/>
            <a:ext cx="6098976" cy="5078313"/>
          </a:xfrm>
          <a:prstGeom prst="rect">
            <a:avLst/>
          </a:prstGeom>
          <a:noFill/>
        </p:spPr>
        <p:txBody>
          <a:bodyPr wrap="square">
            <a:spAutoFit/>
          </a:bodyPr>
          <a:lstStyle/>
          <a:p>
            <a:pPr algn="l">
              <a:buFont typeface="Arial" panose="020B0604020202020204" pitchFamily="34" charset="0"/>
              <a:buChar char="•"/>
            </a:pPr>
            <a:br>
              <a:rPr lang="en-GB"/>
            </a:br>
            <a:r>
              <a:rPr lang="en-GB" b="0" i="0">
                <a:solidFill>
                  <a:srgbClr val="000000"/>
                </a:solidFill>
                <a:effectLst/>
                <a:latin typeface="Arial" panose="020B0604020202020204" pitchFamily="34" charset="0"/>
              </a:rPr>
              <a:t>1.What is the "Theory of Mimesis"?- Aristotle Vs </a:t>
            </a:r>
            <a:br>
              <a:rPr lang="en-GB"/>
            </a:br>
            <a:r>
              <a:rPr lang="en-GB" b="0" i="0">
                <a:solidFill>
                  <a:srgbClr val="000000"/>
                </a:solidFill>
                <a:effectLst/>
                <a:latin typeface="Arial" panose="020B0604020202020204" pitchFamily="34" charset="0"/>
              </a:rPr>
              <a:t>PlatoPlato's Theory of Mimesis</a:t>
            </a:r>
          </a:p>
          <a:p>
            <a:pPr algn="l">
              <a:buFont typeface="Arial" panose="020B0604020202020204" pitchFamily="34" charset="0"/>
              <a:buChar char="•"/>
            </a:pPr>
            <a:r>
              <a:rPr lang="en-GB" b="0" i="0">
                <a:solidFill>
                  <a:srgbClr val="000000"/>
                </a:solidFill>
                <a:effectLst/>
                <a:latin typeface="Arial" panose="020B0604020202020204" pitchFamily="34" charset="0"/>
              </a:rPr>
              <a:t>Plato says that all art is mimetic by nature art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is an imitation of life. He believed that 'idea'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is the ultimate reality. ... He gives first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importance to philosophy as philosophy deals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with the ideas whereas poetry deals with illusion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things which are twice removed from reality.</a:t>
            </a:r>
          </a:p>
          <a:p>
            <a:pPr algn="l">
              <a:buFont typeface="Arial" panose="020B0604020202020204" pitchFamily="34" charset="0"/>
              <a:buChar char="•"/>
            </a:pPr>
            <a:r>
              <a:rPr lang="en-GB" b="0" i="0">
                <a:solidFill>
                  <a:srgbClr val="000000"/>
                </a:solidFill>
                <a:effectLst/>
                <a:latin typeface="Arial" panose="020B0604020202020204" pitchFamily="34" charset="0"/>
              </a:rPr>
              <a:t>Aristotle's Theory of Mimesis</a:t>
            </a:r>
          </a:p>
          <a:p>
            <a:pPr algn="l">
              <a:buFont typeface="Arial" panose="020B0604020202020204" pitchFamily="34" charset="0"/>
              <a:buChar char="•"/>
            </a:pPr>
            <a:r>
              <a:rPr lang="en-GB" b="0" i="0">
                <a:solidFill>
                  <a:srgbClr val="000000"/>
                </a:solidFill>
                <a:effectLst/>
                <a:latin typeface="Arial" panose="020B0604020202020204" pitchFamily="34" charset="0"/>
              </a:rPr>
              <a:t>Mimesis, basic theoretical principle in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creation of art. The word is Greek and means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imitation (though in the sense of</a:t>
            </a:r>
          </a:p>
          <a:p>
            <a:pPr algn="l">
              <a:buFont typeface="Arial" panose="020B0604020202020204" pitchFamily="34" charset="0"/>
              <a:buChar char="•"/>
            </a:pPr>
            <a:r>
              <a:rPr lang="en-GB" b="0" i="0">
                <a:solidFill>
                  <a:srgbClr val="000000"/>
                </a:solidFill>
                <a:effectLst/>
                <a:latin typeface="Arial" panose="020B0604020202020204" pitchFamily="34" charset="0"/>
              </a:rPr>
              <a:t>re-presentation rather than of copying). ...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Aristotle, speaking</a:t>
            </a:r>
          </a:p>
          <a:p>
            <a:pPr algn="l">
              <a:buFont typeface="Arial" panose="020B0604020202020204" pitchFamily="34" charset="0"/>
              <a:buChar char="•"/>
            </a:pPr>
            <a:r>
              <a:rPr lang="en-GB" b="0" i="0">
                <a:solidFill>
                  <a:srgbClr val="000000"/>
                </a:solidFill>
                <a:effectLst/>
                <a:latin typeface="Arial" panose="020B0604020202020204" pitchFamily="34" charset="0"/>
              </a:rPr>
              <a:t>of tragedy, stressed the point that it was an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imitation of an actionthat of a man falling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from a higher to a lower estate.</a:t>
            </a:r>
          </a:p>
        </p:txBody>
      </p:sp>
    </p:spTree>
    <p:extLst>
      <p:ext uri="{BB962C8B-B14F-4D97-AF65-F5344CB8AC3E}">
        <p14:creationId xmlns:p14="http://schemas.microsoft.com/office/powerpoint/2010/main" val="200920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7A46E-CAD5-5640-8ADA-CCD87526F3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6E4770C-A506-5D4F-8A55-B4EE45014F2E}"/>
              </a:ext>
            </a:extLst>
          </p:cNvPr>
          <p:cNvSpPr>
            <a:spLocks noGrp="1"/>
          </p:cNvSpPr>
          <p:nvPr>
            <p:ph idx="1"/>
          </p:nvPr>
        </p:nvSpPr>
        <p:spPr/>
        <p:txBody>
          <a:bodyPr/>
          <a:lstStyle/>
          <a:p>
            <a:r>
              <a:rPr lang="en-GB" b="0" i="0">
                <a:solidFill>
                  <a:srgbClr val="666666"/>
                </a:solidFill>
                <a:effectLst/>
                <a:latin typeface="Trebuchet MS" panose="020B0603020202020204" pitchFamily="34" charset="0"/>
              </a:rPr>
              <a:t>Elsewhere Aristotle says, "Art imitates Nature". By 'Nature' he does not mean the outer world of created things but "the creative force, the productive principle of the universe." Art reproduce mainly an inward process, a physical energy working outwards, deeds, incidents, situation, being included under it so far as these spring from an inward, act of will, or draw some activity of thought or feeling. He renders men, "as they ought to be</a:t>
            </a:r>
            <a:endParaRPr lang="en-US"/>
          </a:p>
        </p:txBody>
      </p:sp>
    </p:spTree>
    <p:extLst>
      <p:ext uri="{BB962C8B-B14F-4D97-AF65-F5344CB8AC3E}">
        <p14:creationId xmlns:p14="http://schemas.microsoft.com/office/powerpoint/2010/main" val="4036331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09AE8-1E39-F54B-BAD6-5B64A146DD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BF5034-ABD0-0F4C-8872-08B48DB74FA7}"/>
              </a:ext>
            </a:extLst>
          </p:cNvPr>
          <p:cNvSpPr>
            <a:spLocks noGrp="1"/>
          </p:cNvSpPr>
          <p:nvPr>
            <p:ph idx="1"/>
          </p:nvPr>
        </p:nvSpPr>
        <p:spPr/>
        <p:txBody>
          <a:bodyPr/>
          <a:lstStyle/>
          <a:p>
            <a:r>
              <a:rPr lang="en-GB" b="0" i="0">
                <a:solidFill>
                  <a:srgbClr val="181919"/>
                </a:solidFill>
                <a:effectLst/>
                <a:latin typeface="Nunito Sans"/>
              </a:rPr>
              <a:t>Aristotle argues that all forms of poetry—</a:t>
            </a:r>
            <a:r>
              <a:rPr lang="en-GB" b="1" i="0" u="none" strike="noStrike">
                <a:solidFill>
                  <a:srgbClr val="154FC2"/>
                </a:solidFill>
                <a:effectLst/>
                <a:latin typeface="Nunito Sans"/>
                <a:hlinkClick r:id="rId2"/>
              </a:rPr>
              <a:t>tragedy</a:t>
            </a:r>
            <a:r>
              <a:rPr lang="en-GB" b="0" i="0">
                <a:solidFill>
                  <a:srgbClr val="181919"/>
                </a:solidFill>
                <a:effectLst/>
                <a:latin typeface="Nunito Sans"/>
              </a:rPr>
              <a:t>, </a:t>
            </a:r>
            <a:r>
              <a:rPr lang="en-GB" b="1" i="0" u="none" strike="noStrike">
                <a:solidFill>
                  <a:srgbClr val="154FC2"/>
                </a:solidFill>
                <a:effectLst/>
                <a:latin typeface="Nunito Sans"/>
                <a:hlinkClick r:id="rId3"/>
              </a:rPr>
              <a:t>epic poetry</a:t>
            </a:r>
            <a:r>
              <a:rPr lang="en-GB" b="0" i="0">
                <a:solidFill>
                  <a:srgbClr val="181919"/>
                </a:solidFill>
                <a:effectLst/>
                <a:latin typeface="Nunito Sans"/>
              </a:rPr>
              <a:t>, </a:t>
            </a:r>
            <a:r>
              <a:rPr lang="en-GB" b="1" i="0" u="none" strike="noStrike">
                <a:solidFill>
                  <a:srgbClr val="154FC2"/>
                </a:solidFill>
                <a:effectLst/>
                <a:latin typeface="Nunito Sans"/>
                <a:hlinkClick r:id="rId4"/>
              </a:rPr>
              <a:t>comedy</a:t>
            </a:r>
            <a:r>
              <a:rPr lang="en-GB" b="0" i="0">
                <a:solidFill>
                  <a:srgbClr val="181919"/>
                </a:solidFill>
                <a:effectLst/>
                <a:latin typeface="Nunito Sans"/>
              </a:rPr>
              <a:t>, </a:t>
            </a:r>
            <a:r>
              <a:rPr lang="en-GB" b="1" i="0" u="none" strike="noStrike">
                <a:solidFill>
                  <a:srgbClr val="154FC2"/>
                </a:solidFill>
                <a:effectLst/>
                <a:latin typeface="Nunito Sans"/>
                <a:hlinkClick r:id="rId5"/>
              </a:rPr>
              <a:t>dithyrambic poetry</a:t>
            </a:r>
            <a:r>
              <a:rPr lang="en-GB" b="0" i="0">
                <a:solidFill>
                  <a:srgbClr val="181919"/>
                </a:solidFill>
                <a:effectLst/>
                <a:latin typeface="Nunito Sans"/>
              </a:rPr>
              <a:t> and dance; and music performed by pipe or lyre—are forms of imitation and can only differ three ways: their </a:t>
            </a:r>
            <a:r>
              <a:rPr lang="en-GB" b="1" i="0" u="none" strike="noStrike">
                <a:solidFill>
                  <a:srgbClr val="154FC2"/>
                </a:solidFill>
                <a:effectLst/>
                <a:latin typeface="Nunito Sans"/>
                <a:hlinkClick r:id="rId6"/>
              </a:rPr>
              <a:t>medium</a:t>
            </a:r>
            <a:r>
              <a:rPr lang="en-GB" b="0" i="0">
                <a:solidFill>
                  <a:srgbClr val="181919"/>
                </a:solidFill>
                <a:effectLst/>
                <a:latin typeface="Nunito Sans"/>
              </a:rPr>
              <a:t>, their </a:t>
            </a:r>
            <a:r>
              <a:rPr lang="en-GB" b="1" i="0" u="none" strike="noStrike">
                <a:solidFill>
                  <a:srgbClr val="154FC2"/>
                </a:solidFill>
                <a:effectLst/>
                <a:latin typeface="Nunito Sans"/>
                <a:hlinkClick r:id="rId7"/>
              </a:rPr>
              <a:t>object</a:t>
            </a:r>
            <a:r>
              <a:rPr lang="en-GB" b="0" i="0">
                <a:solidFill>
                  <a:srgbClr val="181919"/>
                </a:solidFill>
                <a:effectLst/>
                <a:latin typeface="Nunito Sans"/>
              </a:rPr>
              <a:t>, and their mode of imitation. In all poetry, Aristotle says, “the medium of imitation is rhythm, language and melody,” and different types of poetic expression employ these mediums separately or together in some combination. </a:t>
            </a:r>
            <a:endParaRPr lang="en-US"/>
          </a:p>
        </p:txBody>
      </p:sp>
    </p:spTree>
    <p:extLst>
      <p:ext uri="{BB962C8B-B14F-4D97-AF65-F5344CB8AC3E}">
        <p14:creationId xmlns:p14="http://schemas.microsoft.com/office/powerpoint/2010/main" val="3362361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8002-27DF-DE40-9222-5E9EFE33603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07E5DF-BC2C-1B49-834F-3CA2C6F45AA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1E168F74-E67A-5B40-9E80-A71465FC0047}"/>
              </a:ext>
            </a:extLst>
          </p:cNvPr>
          <p:cNvSpPr txBox="1"/>
          <p:nvPr/>
        </p:nvSpPr>
        <p:spPr>
          <a:xfrm>
            <a:off x="3046512" y="2828835"/>
            <a:ext cx="6098976" cy="1200329"/>
          </a:xfrm>
          <a:prstGeom prst="rect">
            <a:avLst/>
          </a:prstGeom>
          <a:noFill/>
        </p:spPr>
        <p:txBody>
          <a:bodyPr wrap="square">
            <a:spAutoFit/>
          </a:bodyPr>
          <a:lstStyle/>
          <a:p>
            <a:r>
              <a:rPr lang="en-GB" b="0" i="0">
                <a:solidFill>
                  <a:srgbClr val="181919"/>
                </a:solidFill>
                <a:effectLst/>
                <a:latin typeface="Nunito Sans"/>
              </a:rPr>
              <a:t>According to Aristotle, “imitation comes naturally to human beings from childhood.” This is how humans are different from animals, Aristotle says, as people learn through imitation and have a strong inclination to imitate people and things</a:t>
            </a:r>
            <a:endParaRPr lang="en-US"/>
          </a:p>
        </p:txBody>
      </p:sp>
    </p:spTree>
    <p:extLst>
      <p:ext uri="{BB962C8B-B14F-4D97-AF65-F5344CB8AC3E}">
        <p14:creationId xmlns:p14="http://schemas.microsoft.com/office/powerpoint/2010/main" val="4179040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6D33-4EBB-7F4D-BA08-D25EF85434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53E1F8-F453-424A-9BAD-63B2A5B40D6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97E5EEEA-ED96-814D-8982-0F131C7EBEA3}"/>
              </a:ext>
            </a:extLst>
          </p:cNvPr>
          <p:cNvSpPr txBox="1"/>
          <p:nvPr/>
        </p:nvSpPr>
        <p:spPr>
          <a:xfrm>
            <a:off x="3046512" y="1997839"/>
            <a:ext cx="6098976" cy="2862322"/>
          </a:xfrm>
          <a:prstGeom prst="rect">
            <a:avLst/>
          </a:prstGeom>
          <a:noFill/>
        </p:spPr>
        <p:txBody>
          <a:bodyPr wrap="square">
            <a:spAutoFit/>
          </a:bodyPr>
          <a:lstStyle/>
          <a:p>
            <a:r>
              <a:rPr lang="en-GB" b="0" i="0">
                <a:solidFill>
                  <a:srgbClr val="666666"/>
                </a:solidFill>
                <a:effectLst/>
                <a:latin typeface="Trebuchet MS" panose="020B0603020202020204" pitchFamily="34" charset="0"/>
              </a:rPr>
              <a:t>Aristotle by his theory of imitation answers the charge of Plato that poetry is an imitation of "shadow of shadows", thrice removed from truth, and that the poet beguiles us with lies. Plato condemned poetry that in the very nature of things poets have no idea of truth. The phenomenal world is not the reality but a copy of the reality in the mind of the Supreme. The poet imitates the objects and phenomena of the world, which are shadowy and unreal. Poetry is, therefore, "the mother of lies"</a:t>
            </a:r>
            <a:endParaRPr lang="en-US"/>
          </a:p>
        </p:txBody>
      </p:sp>
    </p:spTree>
    <p:extLst>
      <p:ext uri="{BB962C8B-B14F-4D97-AF65-F5344CB8AC3E}">
        <p14:creationId xmlns:p14="http://schemas.microsoft.com/office/powerpoint/2010/main" val="4136513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FF27-9D11-D64A-9FC0-4E4CC1C5AD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E87DEF-4EEB-7A49-9B0D-B32D934DFF8E}"/>
              </a:ext>
            </a:extLst>
          </p:cNvPr>
          <p:cNvSpPr>
            <a:spLocks noGrp="1"/>
          </p:cNvSpPr>
          <p:nvPr>
            <p:ph idx="1"/>
          </p:nvPr>
        </p:nvSpPr>
        <p:spPr/>
        <p:txBody>
          <a:bodyPr/>
          <a:lstStyle/>
          <a:p>
            <a:r>
              <a:rPr lang="en-GB" b="0" i="0">
                <a:solidFill>
                  <a:srgbClr val="666666"/>
                </a:solidFill>
                <a:effectLst/>
                <a:latin typeface="Trebuchet MS" panose="020B0603020202020204" pitchFamily="34" charset="0"/>
              </a:rPr>
              <a:t>The medium of the poet and the painter are different. One imitates through form and colour, and the other through language, rhythm and harmony. The musician imitates through rhythm and harmony. Thus, poetry is more akin to music. Further, the manner of a poet may be purely narrative, as in the Epic, or depiction through action, as in drama. Even dramatic poetry is differentiated into tragedy and comedy accordingly as it imitates man as better or worse.</a:t>
            </a:r>
            <a:endParaRPr lang="en-US"/>
          </a:p>
        </p:txBody>
      </p:sp>
    </p:spTree>
    <p:extLst>
      <p:ext uri="{BB962C8B-B14F-4D97-AF65-F5344CB8AC3E}">
        <p14:creationId xmlns:p14="http://schemas.microsoft.com/office/powerpoint/2010/main" val="504283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AB5E2-D95C-FF4D-BBDB-5981779FDFD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49EB27A-89B5-BE45-964E-471077396B8B}"/>
              </a:ext>
            </a:extLst>
          </p:cNvPr>
          <p:cNvSpPr>
            <a:spLocks noGrp="1"/>
          </p:cNvSpPr>
          <p:nvPr>
            <p:ph idx="1"/>
          </p:nvPr>
        </p:nvSpPr>
        <p:spPr/>
        <p:txBody>
          <a:bodyPr/>
          <a:lstStyle/>
          <a:p>
            <a:r>
              <a:rPr lang="en-GB" b="0" i="0">
                <a:solidFill>
                  <a:srgbClr val="666666"/>
                </a:solidFill>
                <a:effectLst/>
                <a:latin typeface="Trebuchet MS" panose="020B0603020202020204" pitchFamily="34" charset="0"/>
              </a:rPr>
              <a:t>Aristotle says that the objects of poetic imitation are "men in action". The poet represents men as worse than they are. He can represent men better than in real life based on material supplied by history and legend rather than by any living figure. The poet selects and orders his material and recreates reality. He brings order out of Chaos. The irrational or accidental is removed and attention is focused on the lasting and the significant. Thus he gives a truth of an ideal kind. His mind is not tied to reality:</a:t>
            </a:r>
            <a:endParaRPr lang="en-US"/>
          </a:p>
        </p:txBody>
      </p:sp>
    </p:spTree>
    <p:extLst>
      <p:ext uri="{BB962C8B-B14F-4D97-AF65-F5344CB8AC3E}">
        <p14:creationId xmlns:p14="http://schemas.microsoft.com/office/powerpoint/2010/main" val="3719803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8691-7E87-C04B-B37E-112FFF5AEA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7EF2BA-6D16-FB4D-8B5A-2EA2A5A1E13B}"/>
              </a:ext>
            </a:extLst>
          </p:cNvPr>
          <p:cNvSpPr>
            <a:spLocks noGrp="1"/>
          </p:cNvSpPr>
          <p:nvPr>
            <p:ph idx="1"/>
          </p:nvPr>
        </p:nvSpPr>
        <p:spPr/>
        <p:txBody>
          <a:bodyPr/>
          <a:lstStyle/>
          <a:p>
            <a:r>
              <a:rPr lang="en-GB" b="0" i="0">
                <a:solidFill>
                  <a:srgbClr val="666666"/>
                </a:solidFill>
                <a:effectLst/>
                <a:latin typeface="Trebuchet MS" panose="020B0603020202020204" pitchFamily="34" charset="0"/>
              </a:rPr>
              <a:t>Aristotle by his theory of imitation answers the charge of Plato that poetry is an imitation of "shadow of shadows", thrice removed from truth, and that the poet beguiles us with lies. Plato condemned poetry that in the very nature of things poets have no idea of truth. The phenomenal world is not the reality but a copy of the reality in the mind of the Supreme. The poet imitates the objects and phenomena of the world, which are shadowy and unreal. Poetry is, therefore, "the mother of lies"</a:t>
            </a:r>
            <a:endParaRPr lang="en-US"/>
          </a:p>
        </p:txBody>
      </p:sp>
    </p:spTree>
    <p:extLst>
      <p:ext uri="{BB962C8B-B14F-4D97-AF65-F5344CB8AC3E}">
        <p14:creationId xmlns:p14="http://schemas.microsoft.com/office/powerpoint/2010/main" val="3620295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4153C-BA55-704E-BD63-6FC037FD52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406634-F7DA-4F4A-BF3E-753AC4F340FF}"/>
              </a:ext>
            </a:extLst>
          </p:cNvPr>
          <p:cNvSpPr>
            <a:spLocks noGrp="1"/>
          </p:cNvSpPr>
          <p:nvPr>
            <p:ph idx="1"/>
          </p:nvPr>
        </p:nvSpPr>
        <p:spPr/>
        <p:txBody>
          <a:bodyPr>
            <a:normAutofit/>
          </a:bodyPr>
          <a:lstStyle/>
          <a:p>
            <a:endParaRPr lang="en-GB" sz="5400"/>
          </a:p>
          <a:p>
            <a:r>
              <a:rPr lang="en-GB" sz="5400"/>
              <a:t>      Thank you </a:t>
            </a:r>
            <a:endParaRPr lang="en-US" sz="5400"/>
          </a:p>
        </p:txBody>
      </p:sp>
    </p:spTree>
    <p:extLst>
      <p:ext uri="{BB962C8B-B14F-4D97-AF65-F5344CB8AC3E}">
        <p14:creationId xmlns:p14="http://schemas.microsoft.com/office/powerpoint/2010/main" val="8931063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TF10001029">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TF10001029" id="{ED3996BA-162B-43C7-B0E2-A5CA4E649741}" vid="{187088E4-27D7-4455-856F-4A44258D82E2}"/>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TF10001029</vt:lpstr>
      <vt:lpstr>Mimeses or Imitation  (Poetics by Aristotle)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Unknown User</dc:creator>
  <cp:lastModifiedBy>Unknown User</cp:lastModifiedBy>
  <cp:revision>3</cp:revision>
  <dcterms:created xsi:type="dcterms:W3CDTF">2022-07-24T11:37:27Z</dcterms:created>
  <dcterms:modified xsi:type="dcterms:W3CDTF">2022-07-24T16:03:13Z</dcterms:modified>
</cp:coreProperties>
</file>